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73" r:id="rId6"/>
    <p:sldId id="274" r:id="rId7"/>
    <p:sldId id="275" r:id="rId8"/>
    <p:sldId id="261" r:id="rId9"/>
    <p:sldId id="293" r:id="rId10"/>
    <p:sldId id="286" r:id="rId11"/>
    <p:sldId id="269" r:id="rId12"/>
    <p:sldId id="270" r:id="rId13"/>
    <p:sldId id="271" r:id="rId14"/>
    <p:sldId id="266" r:id="rId15"/>
    <p:sldId id="279" r:id="rId16"/>
    <p:sldId id="280" r:id="rId17"/>
    <p:sldId id="267" r:id="rId18"/>
    <p:sldId id="295" r:id="rId19"/>
    <p:sldId id="288" r:id="rId20"/>
    <p:sldId id="297" r:id="rId21"/>
    <p:sldId id="290" r:id="rId22"/>
    <p:sldId id="281" r:id="rId23"/>
    <p:sldId id="278" r:id="rId24"/>
    <p:sldId id="291" r:id="rId25"/>
    <p:sldId id="292" r:id="rId26"/>
    <p:sldId id="296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3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CE87F4-3FD1-4039-89C1-DC567CBA1B12}" type="doc">
      <dgm:prSet loTypeId="urn:microsoft.com/office/officeart/2005/8/layout/chevron1" loCatId="process" qsTypeId="urn:microsoft.com/office/officeart/2005/8/quickstyle/simple1" qsCatId="simple" csTypeId="urn:microsoft.com/office/officeart/2005/8/colors/accent2_4" csCatId="accent2" phldr="1"/>
      <dgm:spPr/>
    </dgm:pt>
    <dgm:pt modelId="{B2F03644-7BF9-4C16-8E1E-844583486904}">
      <dgm:prSet phldrT="[Text]"/>
      <dgm:spPr/>
      <dgm:t>
        <a:bodyPr/>
        <a:lstStyle/>
        <a:p>
          <a:r>
            <a:rPr lang="de-DE" dirty="0"/>
            <a:t>Organisation und Programmentwurf</a:t>
          </a:r>
        </a:p>
      </dgm:t>
    </dgm:pt>
    <dgm:pt modelId="{0C0704A2-EC65-4996-95E4-F60C041A3406}" type="parTrans" cxnId="{15CDC05B-5DA9-4ACB-AD83-D1984EB45AC7}">
      <dgm:prSet/>
      <dgm:spPr/>
      <dgm:t>
        <a:bodyPr/>
        <a:lstStyle/>
        <a:p>
          <a:endParaRPr lang="de-DE"/>
        </a:p>
      </dgm:t>
    </dgm:pt>
    <dgm:pt modelId="{787C9DA9-5243-407E-9984-2993AC9EEED3}" type="sibTrans" cxnId="{15CDC05B-5DA9-4ACB-AD83-D1984EB45AC7}">
      <dgm:prSet/>
      <dgm:spPr/>
      <dgm:t>
        <a:bodyPr/>
        <a:lstStyle/>
        <a:p>
          <a:endParaRPr lang="de-DE"/>
        </a:p>
      </dgm:t>
    </dgm:pt>
    <dgm:pt modelId="{0AEA2970-EBDB-47AE-BCB8-55CE4C32F7AB}">
      <dgm:prSet phldrT="[Text]"/>
      <dgm:spPr/>
      <dgm:t>
        <a:bodyPr/>
        <a:lstStyle/>
        <a:p>
          <a:r>
            <a:rPr lang="de-DE"/>
            <a:t>Erstellung</a:t>
          </a:r>
        </a:p>
      </dgm:t>
    </dgm:pt>
    <dgm:pt modelId="{3C033FB1-F27C-4831-B278-903CAEB36264}" type="parTrans" cxnId="{15558370-83D0-4F12-881A-1A6E035EE803}">
      <dgm:prSet/>
      <dgm:spPr/>
      <dgm:t>
        <a:bodyPr/>
        <a:lstStyle/>
        <a:p>
          <a:endParaRPr lang="de-DE"/>
        </a:p>
      </dgm:t>
    </dgm:pt>
    <dgm:pt modelId="{B05CA37F-B175-4B73-8032-42BF5E3D2CE5}" type="sibTrans" cxnId="{15558370-83D0-4F12-881A-1A6E035EE803}">
      <dgm:prSet/>
      <dgm:spPr/>
      <dgm:t>
        <a:bodyPr/>
        <a:lstStyle/>
        <a:p>
          <a:endParaRPr lang="de-DE"/>
        </a:p>
      </dgm:t>
    </dgm:pt>
    <dgm:pt modelId="{22BC4401-DDE7-42FE-BA0E-EA8EE6AE0B0A}">
      <dgm:prSet phldrT="[Text]"/>
      <dgm:spPr/>
      <dgm:t>
        <a:bodyPr/>
        <a:lstStyle/>
        <a:p>
          <a:r>
            <a:rPr lang="de-DE"/>
            <a:t>Zusammenführen und Anpassen</a:t>
          </a:r>
        </a:p>
      </dgm:t>
    </dgm:pt>
    <dgm:pt modelId="{29DC87F9-4F1C-4BC2-AD6A-B3B32CBA4615}" type="parTrans" cxnId="{C9E64B61-F1B5-469D-A1D0-95558D91E9A6}">
      <dgm:prSet/>
      <dgm:spPr/>
      <dgm:t>
        <a:bodyPr/>
        <a:lstStyle/>
        <a:p>
          <a:endParaRPr lang="de-DE"/>
        </a:p>
      </dgm:t>
    </dgm:pt>
    <dgm:pt modelId="{B14B3324-ADDC-47CE-AB4D-D85CE03866F7}" type="sibTrans" cxnId="{C9E64B61-F1B5-469D-A1D0-95558D91E9A6}">
      <dgm:prSet/>
      <dgm:spPr/>
      <dgm:t>
        <a:bodyPr/>
        <a:lstStyle/>
        <a:p>
          <a:endParaRPr lang="de-DE"/>
        </a:p>
      </dgm:t>
    </dgm:pt>
    <dgm:pt modelId="{9A6300AB-BA68-4D01-BBD7-73D6A3776C15}">
      <dgm:prSet/>
      <dgm:spPr/>
      <dgm:t>
        <a:bodyPr/>
        <a:lstStyle/>
        <a:p>
          <a:r>
            <a:rPr lang="de-DE"/>
            <a:t>Testen und Dokumentieren</a:t>
          </a:r>
        </a:p>
      </dgm:t>
    </dgm:pt>
    <dgm:pt modelId="{DDE64149-868F-41CA-B1D2-D03497CDBAA4}" type="parTrans" cxnId="{3304FED4-08D0-4863-A135-E840695F6754}">
      <dgm:prSet/>
      <dgm:spPr/>
      <dgm:t>
        <a:bodyPr/>
        <a:lstStyle/>
        <a:p>
          <a:endParaRPr lang="de-DE"/>
        </a:p>
      </dgm:t>
    </dgm:pt>
    <dgm:pt modelId="{F5803DC4-0B06-404D-9E34-57A7B11EA6A2}" type="sibTrans" cxnId="{3304FED4-08D0-4863-A135-E840695F6754}">
      <dgm:prSet/>
      <dgm:spPr/>
      <dgm:t>
        <a:bodyPr/>
        <a:lstStyle/>
        <a:p>
          <a:endParaRPr lang="de-DE"/>
        </a:p>
      </dgm:t>
    </dgm:pt>
    <dgm:pt modelId="{20E2D6FF-D95B-401E-B7C1-70DE73C21FD5}">
      <dgm:prSet/>
      <dgm:spPr/>
      <dgm:t>
        <a:bodyPr/>
        <a:lstStyle/>
        <a:p>
          <a:r>
            <a:rPr lang="de-DE"/>
            <a:t>Fertigstellung zur Abgabe</a:t>
          </a:r>
        </a:p>
      </dgm:t>
    </dgm:pt>
    <dgm:pt modelId="{E5F010D0-209D-491E-BC92-0CEF22D58914}" type="parTrans" cxnId="{06DCAE78-23BC-4E45-8BD8-A66C3E21E934}">
      <dgm:prSet/>
      <dgm:spPr/>
      <dgm:t>
        <a:bodyPr/>
        <a:lstStyle/>
        <a:p>
          <a:endParaRPr lang="de-DE"/>
        </a:p>
      </dgm:t>
    </dgm:pt>
    <dgm:pt modelId="{8E842C33-8077-4D78-B22B-0FB7E34042FE}" type="sibTrans" cxnId="{06DCAE78-23BC-4E45-8BD8-A66C3E21E934}">
      <dgm:prSet/>
      <dgm:spPr/>
      <dgm:t>
        <a:bodyPr/>
        <a:lstStyle/>
        <a:p>
          <a:endParaRPr lang="de-DE"/>
        </a:p>
      </dgm:t>
    </dgm:pt>
    <dgm:pt modelId="{25D3D6E5-5642-44F7-958E-0EC0836DBF20}" type="pres">
      <dgm:prSet presAssocID="{42CE87F4-3FD1-4039-89C1-DC567CBA1B12}" presName="Name0" presStyleCnt="0">
        <dgm:presLayoutVars>
          <dgm:dir/>
          <dgm:animLvl val="lvl"/>
          <dgm:resizeHandles val="exact"/>
        </dgm:presLayoutVars>
      </dgm:prSet>
      <dgm:spPr/>
    </dgm:pt>
    <dgm:pt modelId="{306476D9-2985-4A01-85B4-ACACDF34A5FB}" type="pres">
      <dgm:prSet presAssocID="{B2F03644-7BF9-4C16-8E1E-844583486904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98A6084-2828-441C-82E3-CD6B3E14579A}" type="pres">
      <dgm:prSet presAssocID="{787C9DA9-5243-407E-9984-2993AC9EEED3}" presName="parTxOnlySpace" presStyleCnt="0"/>
      <dgm:spPr/>
    </dgm:pt>
    <dgm:pt modelId="{B9E5A5B1-ED1D-4C65-9EE6-084182FDA684}" type="pres">
      <dgm:prSet presAssocID="{0AEA2970-EBDB-47AE-BCB8-55CE4C32F7AB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7ACC2F2-15D3-49FA-8EF9-D7C38ECDCAED}" type="pres">
      <dgm:prSet presAssocID="{B05CA37F-B175-4B73-8032-42BF5E3D2CE5}" presName="parTxOnlySpace" presStyleCnt="0"/>
      <dgm:spPr/>
    </dgm:pt>
    <dgm:pt modelId="{A18631B2-D030-4FF2-AC7D-76BDA31452F3}" type="pres">
      <dgm:prSet presAssocID="{22BC4401-DDE7-42FE-BA0E-EA8EE6AE0B0A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E499E21-B93F-48DE-809E-493C7C5FF9C3}" type="pres">
      <dgm:prSet presAssocID="{B14B3324-ADDC-47CE-AB4D-D85CE03866F7}" presName="parTxOnlySpace" presStyleCnt="0"/>
      <dgm:spPr/>
    </dgm:pt>
    <dgm:pt modelId="{E75FFCF6-BC03-4AF5-8CBE-3F0B9D8B9B68}" type="pres">
      <dgm:prSet presAssocID="{9A6300AB-BA68-4D01-BBD7-73D6A3776C1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51ACB8-AB40-4135-AD96-8A319AAE7B42}" type="pres">
      <dgm:prSet presAssocID="{F5803DC4-0B06-404D-9E34-57A7B11EA6A2}" presName="parTxOnlySpace" presStyleCnt="0"/>
      <dgm:spPr/>
    </dgm:pt>
    <dgm:pt modelId="{F82B289A-E008-4768-847F-0F84601E8249}" type="pres">
      <dgm:prSet presAssocID="{20E2D6FF-D95B-401E-B7C1-70DE73C21FD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2E405307-9FCE-46F2-9328-904CFD4B4F77}" type="presOf" srcId="{20E2D6FF-D95B-401E-B7C1-70DE73C21FD5}" destId="{F82B289A-E008-4768-847F-0F84601E8249}" srcOrd="0" destOrd="0" presId="urn:microsoft.com/office/officeart/2005/8/layout/chevron1"/>
    <dgm:cxn modelId="{526F4315-37DB-4711-B553-438ADDE24F96}" type="presOf" srcId="{9A6300AB-BA68-4D01-BBD7-73D6A3776C15}" destId="{E75FFCF6-BC03-4AF5-8CBE-3F0B9D8B9B68}" srcOrd="0" destOrd="0" presId="urn:microsoft.com/office/officeart/2005/8/layout/chevron1"/>
    <dgm:cxn modelId="{FCA14617-4F02-4DA6-9EB3-779E2565E5DC}" type="presOf" srcId="{0AEA2970-EBDB-47AE-BCB8-55CE4C32F7AB}" destId="{B9E5A5B1-ED1D-4C65-9EE6-084182FDA684}" srcOrd="0" destOrd="0" presId="urn:microsoft.com/office/officeart/2005/8/layout/chevron1"/>
    <dgm:cxn modelId="{0563F535-049D-464E-98D6-3546B4E68C5F}" type="presOf" srcId="{B2F03644-7BF9-4C16-8E1E-844583486904}" destId="{306476D9-2985-4A01-85B4-ACACDF34A5FB}" srcOrd="0" destOrd="0" presId="urn:microsoft.com/office/officeart/2005/8/layout/chevron1"/>
    <dgm:cxn modelId="{15CDC05B-5DA9-4ACB-AD83-D1984EB45AC7}" srcId="{42CE87F4-3FD1-4039-89C1-DC567CBA1B12}" destId="{B2F03644-7BF9-4C16-8E1E-844583486904}" srcOrd="0" destOrd="0" parTransId="{0C0704A2-EC65-4996-95E4-F60C041A3406}" sibTransId="{787C9DA9-5243-407E-9984-2993AC9EEED3}"/>
    <dgm:cxn modelId="{C9E64B61-F1B5-469D-A1D0-95558D91E9A6}" srcId="{42CE87F4-3FD1-4039-89C1-DC567CBA1B12}" destId="{22BC4401-DDE7-42FE-BA0E-EA8EE6AE0B0A}" srcOrd="2" destOrd="0" parTransId="{29DC87F9-4F1C-4BC2-AD6A-B3B32CBA4615}" sibTransId="{B14B3324-ADDC-47CE-AB4D-D85CE03866F7}"/>
    <dgm:cxn modelId="{15558370-83D0-4F12-881A-1A6E035EE803}" srcId="{42CE87F4-3FD1-4039-89C1-DC567CBA1B12}" destId="{0AEA2970-EBDB-47AE-BCB8-55CE4C32F7AB}" srcOrd="1" destOrd="0" parTransId="{3C033FB1-F27C-4831-B278-903CAEB36264}" sibTransId="{B05CA37F-B175-4B73-8032-42BF5E3D2CE5}"/>
    <dgm:cxn modelId="{06DCAE78-23BC-4E45-8BD8-A66C3E21E934}" srcId="{42CE87F4-3FD1-4039-89C1-DC567CBA1B12}" destId="{20E2D6FF-D95B-401E-B7C1-70DE73C21FD5}" srcOrd="4" destOrd="0" parTransId="{E5F010D0-209D-491E-BC92-0CEF22D58914}" sibTransId="{8E842C33-8077-4D78-B22B-0FB7E34042FE}"/>
    <dgm:cxn modelId="{3304FED4-08D0-4863-A135-E840695F6754}" srcId="{42CE87F4-3FD1-4039-89C1-DC567CBA1B12}" destId="{9A6300AB-BA68-4D01-BBD7-73D6A3776C15}" srcOrd="3" destOrd="0" parTransId="{DDE64149-868F-41CA-B1D2-D03497CDBAA4}" sibTransId="{F5803DC4-0B06-404D-9E34-57A7B11EA6A2}"/>
    <dgm:cxn modelId="{92DC8BF0-F0EB-4F75-8271-AB81302C33E3}" type="presOf" srcId="{42CE87F4-3FD1-4039-89C1-DC567CBA1B12}" destId="{25D3D6E5-5642-44F7-958E-0EC0836DBF20}" srcOrd="0" destOrd="0" presId="urn:microsoft.com/office/officeart/2005/8/layout/chevron1"/>
    <dgm:cxn modelId="{FADF2AF7-7D61-4A94-9D4B-5129ED6399DA}" type="presOf" srcId="{22BC4401-DDE7-42FE-BA0E-EA8EE6AE0B0A}" destId="{A18631B2-D030-4FF2-AC7D-76BDA31452F3}" srcOrd="0" destOrd="0" presId="urn:microsoft.com/office/officeart/2005/8/layout/chevron1"/>
    <dgm:cxn modelId="{E4A59326-5941-4300-83A4-AB235D3978E9}" type="presParOf" srcId="{25D3D6E5-5642-44F7-958E-0EC0836DBF20}" destId="{306476D9-2985-4A01-85B4-ACACDF34A5FB}" srcOrd="0" destOrd="0" presId="urn:microsoft.com/office/officeart/2005/8/layout/chevron1"/>
    <dgm:cxn modelId="{3588E167-FF46-4D1C-8F2D-1415B2285339}" type="presParOf" srcId="{25D3D6E5-5642-44F7-958E-0EC0836DBF20}" destId="{498A6084-2828-441C-82E3-CD6B3E14579A}" srcOrd="1" destOrd="0" presId="urn:microsoft.com/office/officeart/2005/8/layout/chevron1"/>
    <dgm:cxn modelId="{EFA6A2A5-EC37-4536-9B4C-1A4900C80D2D}" type="presParOf" srcId="{25D3D6E5-5642-44F7-958E-0EC0836DBF20}" destId="{B9E5A5B1-ED1D-4C65-9EE6-084182FDA684}" srcOrd="2" destOrd="0" presId="urn:microsoft.com/office/officeart/2005/8/layout/chevron1"/>
    <dgm:cxn modelId="{124547FE-C69F-4479-B040-10736A9D99A1}" type="presParOf" srcId="{25D3D6E5-5642-44F7-958E-0EC0836DBF20}" destId="{27ACC2F2-15D3-49FA-8EF9-D7C38ECDCAED}" srcOrd="3" destOrd="0" presId="urn:microsoft.com/office/officeart/2005/8/layout/chevron1"/>
    <dgm:cxn modelId="{5378686F-45AB-4D9E-B486-ABB681B78152}" type="presParOf" srcId="{25D3D6E5-5642-44F7-958E-0EC0836DBF20}" destId="{A18631B2-D030-4FF2-AC7D-76BDA31452F3}" srcOrd="4" destOrd="0" presId="urn:microsoft.com/office/officeart/2005/8/layout/chevron1"/>
    <dgm:cxn modelId="{175C98F0-90C1-4186-A1B4-EC649D0BD7EC}" type="presParOf" srcId="{25D3D6E5-5642-44F7-958E-0EC0836DBF20}" destId="{4E499E21-B93F-48DE-809E-493C7C5FF9C3}" srcOrd="5" destOrd="0" presId="urn:microsoft.com/office/officeart/2005/8/layout/chevron1"/>
    <dgm:cxn modelId="{F26FD93A-2095-4D58-BC37-8AE5B3D49820}" type="presParOf" srcId="{25D3D6E5-5642-44F7-958E-0EC0836DBF20}" destId="{E75FFCF6-BC03-4AF5-8CBE-3F0B9D8B9B68}" srcOrd="6" destOrd="0" presId="urn:microsoft.com/office/officeart/2005/8/layout/chevron1"/>
    <dgm:cxn modelId="{68D8E164-D116-49F5-8274-E3C3746044A4}" type="presParOf" srcId="{25D3D6E5-5642-44F7-958E-0EC0836DBF20}" destId="{BF51ACB8-AB40-4135-AD96-8A319AAE7B42}" srcOrd="7" destOrd="0" presId="urn:microsoft.com/office/officeart/2005/8/layout/chevron1"/>
    <dgm:cxn modelId="{15F64FA8-D97F-4580-AE27-5EC2B579FA28}" type="presParOf" srcId="{25D3D6E5-5642-44F7-958E-0EC0836DBF20}" destId="{F82B289A-E008-4768-847F-0F84601E824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476D9-2985-4A01-85B4-ACACDF34A5FB}">
      <dsp:nvSpPr>
        <dsp:cNvPr id="0" name=""/>
        <dsp:cNvSpPr/>
      </dsp:nvSpPr>
      <dsp:spPr>
        <a:xfrm>
          <a:off x="2567" y="689830"/>
          <a:ext cx="2284883" cy="913953"/>
        </a:xfrm>
        <a:prstGeom prst="chevron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dirty="0"/>
            <a:t>Organisation und Programmentwurf</a:t>
          </a:r>
        </a:p>
      </dsp:txBody>
      <dsp:txXfrm>
        <a:off x="459544" y="689830"/>
        <a:ext cx="1370930" cy="913953"/>
      </dsp:txXfrm>
    </dsp:sp>
    <dsp:sp modelId="{B9E5A5B1-ED1D-4C65-9EE6-084182FDA684}">
      <dsp:nvSpPr>
        <dsp:cNvPr id="0" name=""/>
        <dsp:cNvSpPr/>
      </dsp:nvSpPr>
      <dsp:spPr>
        <a:xfrm>
          <a:off x="2058962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Erstellung</a:t>
          </a:r>
        </a:p>
      </dsp:txBody>
      <dsp:txXfrm>
        <a:off x="2515939" y="689830"/>
        <a:ext cx="1370930" cy="913953"/>
      </dsp:txXfrm>
    </dsp:sp>
    <dsp:sp modelId="{A18631B2-D030-4FF2-AC7D-76BDA31452F3}">
      <dsp:nvSpPr>
        <dsp:cNvPr id="0" name=""/>
        <dsp:cNvSpPr/>
      </dsp:nvSpPr>
      <dsp:spPr>
        <a:xfrm>
          <a:off x="411535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Zusammenführen und Anpassen</a:t>
          </a:r>
        </a:p>
      </dsp:txBody>
      <dsp:txXfrm>
        <a:off x="4572335" y="689830"/>
        <a:ext cx="1370930" cy="913953"/>
      </dsp:txXfrm>
    </dsp:sp>
    <dsp:sp modelId="{E75FFCF6-BC03-4AF5-8CBE-3F0B9D8B9B68}">
      <dsp:nvSpPr>
        <dsp:cNvPr id="0" name=""/>
        <dsp:cNvSpPr/>
      </dsp:nvSpPr>
      <dsp:spPr>
        <a:xfrm>
          <a:off x="6171753" y="689830"/>
          <a:ext cx="2284883" cy="913953"/>
        </a:xfrm>
        <a:prstGeom prst="chevron">
          <a:avLst/>
        </a:prstGeom>
        <a:solidFill>
          <a:schemeClr val="accent2">
            <a:shade val="50000"/>
            <a:hueOff val="-472938"/>
            <a:satOff val="6226"/>
            <a:lumOff val="37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Testen und Dokumentieren</a:t>
          </a:r>
        </a:p>
      </dsp:txBody>
      <dsp:txXfrm>
        <a:off x="6628730" y="689830"/>
        <a:ext cx="1370930" cy="913953"/>
      </dsp:txXfrm>
    </dsp:sp>
    <dsp:sp modelId="{F82B289A-E008-4768-847F-0F84601E8249}">
      <dsp:nvSpPr>
        <dsp:cNvPr id="0" name=""/>
        <dsp:cNvSpPr/>
      </dsp:nvSpPr>
      <dsp:spPr>
        <a:xfrm>
          <a:off x="8228148" y="689830"/>
          <a:ext cx="2284883" cy="913953"/>
        </a:xfrm>
        <a:prstGeom prst="chevron">
          <a:avLst/>
        </a:prstGeom>
        <a:solidFill>
          <a:schemeClr val="accent2">
            <a:shade val="50000"/>
            <a:hueOff val="-236469"/>
            <a:satOff val="3113"/>
            <a:lumOff val="18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Fertigstellung zur Abgabe</a:t>
          </a:r>
        </a:p>
      </dsp:txBody>
      <dsp:txXfrm>
        <a:off x="8685125" y="689830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1E580-0B07-9840-AA89-A627BB3F4354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1D9BD-4D2F-4A46-8FF0-2FABFBE947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116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51D9BD-4D2F-4A46-8FF0-2FABFBE947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27.10.20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2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Wohlmuth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Klassendiagramm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Entity 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 Modell</a:t>
            </a:r>
          </a:p>
        </p:txBody>
      </p:sp>
    </p:spTree>
    <p:extLst>
      <p:ext uri="{BB962C8B-B14F-4D97-AF65-F5344CB8AC3E}">
        <p14:creationId xmlns:p14="http://schemas.microsoft.com/office/powerpoint/2010/main" val="386665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Use</a:t>
            </a:r>
            <a:r>
              <a:rPr lang="de-DE" dirty="0">
                <a:solidFill>
                  <a:schemeClr val="bg1"/>
                </a:solidFill>
              </a:rPr>
              <a:t>-Case-Diagramm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2E785317-CB2C-374F-8E4F-46E3C9C0C6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91" y="1825625"/>
            <a:ext cx="4404017" cy="43212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632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Klassendiagramm</a:t>
            </a:r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B0C33FE-8D8A-1340-AA02-C0B51664D33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1846232"/>
            <a:ext cx="8843824" cy="4330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002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Entity-</a:t>
            </a:r>
            <a:r>
              <a:rPr lang="de-DE" dirty="0" err="1">
                <a:solidFill>
                  <a:schemeClr val="bg1"/>
                </a:solidFill>
              </a:rPr>
              <a:t>Relationship</a:t>
            </a:r>
            <a:r>
              <a:rPr lang="de-DE" dirty="0">
                <a:solidFill>
                  <a:schemeClr val="bg1"/>
                </a:solidFill>
              </a:rPr>
              <a:t>-Modell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5E6580CC-ABDD-1045-A6AA-CE4A61AF14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1546687"/>
            <a:ext cx="7477125" cy="37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B0AA714-2D0E-A14A-B5E1-7DE11A3A9DB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944" y="5328112"/>
            <a:ext cx="7477125" cy="1373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222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Anwendung einer ganzheitlichen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00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Konstruktive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Verhinderung und auch Minimierung der Fehlereinbringung in der Software 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bereits erprobte Module und Architekturen weiterzuverwenden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Einbindung des Frameworks Spring für die Entwicklung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Produkt durch Prototypen und Tests überprüfen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2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Organisatorische Qualitätssicherung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Verwendung der Projektmanagementmethode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Qualitätssicherung durch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Ablauf</a:t>
            </a:r>
          </a:p>
          <a:p>
            <a:r>
              <a:rPr lang="de-DE" dirty="0">
                <a:solidFill>
                  <a:schemeClr val="bg1"/>
                </a:solidFill>
              </a:rPr>
              <a:t>Wichtige Punkte: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B35056AB-D2C3-6549-A4C7-024D9863B2E5}"/>
              </a:ext>
            </a:extLst>
          </p:cNvPr>
          <p:cNvSpPr/>
          <p:nvPr/>
        </p:nvSpPr>
        <p:spPr>
          <a:xfrm>
            <a:off x="693424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Organisation des Teams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25727D5-1495-4449-8809-5292BFD66E57}"/>
              </a:ext>
            </a:extLst>
          </p:cNvPr>
          <p:cNvSpPr/>
          <p:nvPr/>
        </p:nvSpPr>
        <p:spPr>
          <a:xfrm>
            <a:off x="7945316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Sprint-Review</a:t>
            </a:r>
          </a:p>
          <a:p>
            <a:pPr algn="ctr"/>
            <a:endParaRPr lang="de-DE" dirty="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4D1BA6E-729D-5A41-B291-EB1AC7493849}"/>
              </a:ext>
            </a:extLst>
          </p:cNvPr>
          <p:cNvSpPr/>
          <p:nvPr/>
        </p:nvSpPr>
        <p:spPr>
          <a:xfrm>
            <a:off x="2506397" y="366940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Projektinitialisierung</a:t>
            </a:r>
          </a:p>
          <a:p>
            <a:pPr algn="ctr"/>
            <a:endParaRPr lang="de-DE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1CEB30-CBDE-5448-9D47-78A7F22433F6}"/>
              </a:ext>
            </a:extLst>
          </p:cNvPr>
          <p:cNvSpPr/>
          <p:nvPr/>
        </p:nvSpPr>
        <p:spPr>
          <a:xfrm>
            <a:off x="9758289" y="3663670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Sprint-Retrospektive</a:t>
            </a:r>
          </a:p>
          <a:p>
            <a:pPr algn="ctr"/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58F0401-346B-DA48-932B-2CAEF3FE0E78}"/>
              </a:ext>
            </a:extLst>
          </p:cNvPr>
          <p:cNvSpPr/>
          <p:nvPr/>
        </p:nvSpPr>
        <p:spPr>
          <a:xfrm>
            <a:off x="6132343" y="3663668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r>
              <a:rPr lang="de-DE" sz="1200" dirty="0"/>
              <a:t>Sprint</a:t>
            </a:r>
          </a:p>
          <a:p>
            <a:pPr algn="ctr"/>
            <a:endParaRPr lang="de-DE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AF0735E-AFCF-1043-B552-4F206041316F}"/>
              </a:ext>
            </a:extLst>
          </p:cNvPr>
          <p:cNvSpPr/>
          <p:nvPr/>
        </p:nvSpPr>
        <p:spPr>
          <a:xfrm>
            <a:off x="4319370" y="3663669"/>
            <a:ext cx="1595511" cy="6752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sz="1400" dirty="0"/>
          </a:p>
          <a:p>
            <a:pPr algn="ctr"/>
            <a:r>
              <a:rPr lang="de-DE" sz="1200" dirty="0"/>
              <a:t>Sprint-Planung</a:t>
            </a:r>
          </a:p>
          <a:p>
            <a:pPr algn="ctr"/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DB3ED775-1A27-4B4A-8FFD-EE2669B9681D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>
            <a:off x="2288935" y="4001295"/>
            <a:ext cx="217462" cy="5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B3768B-84BA-D94B-B632-1C94E689B820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4101908" y="4001294"/>
            <a:ext cx="217462" cy="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759CB7-D897-784D-9BC1-6CE455663A98}"/>
              </a:ext>
            </a:extLst>
          </p:cNvPr>
          <p:cNvCxnSpPr>
            <a:cxnSpLocks/>
            <a:stCxn id="9" idx="6"/>
            <a:endCxn id="8" idx="2"/>
          </p:cNvCxnSpPr>
          <p:nvPr/>
        </p:nvCxnSpPr>
        <p:spPr>
          <a:xfrm flipV="1">
            <a:off x="5914881" y="4001293"/>
            <a:ext cx="2174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F16E083-B280-374C-A6C2-D6EF6726A0FA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727854" y="4001293"/>
            <a:ext cx="21746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30F3397-761B-C04D-AF0E-9143E0C51493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>
            <a:off x="9540827" y="4001295"/>
            <a:ext cx="217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22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Ermöglicht es die Benutzer in verschiedene Gruppen einzuteilen und diesen verschiedene Rechte zuzuordnen</a:t>
            </a:r>
          </a:p>
          <a:p>
            <a:r>
              <a:rPr lang="de-DE" dirty="0">
                <a:solidFill>
                  <a:schemeClr val="bg1"/>
                </a:solidFill>
              </a:rPr>
              <a:t>Zwei Tabellen „User“ und „Berechtigungsgruppen“ in Datenbank, wobei die User auf eine der zwei Berechtigungsgruppen Admin oder Benutzer referenzieren</a:t>
            </a:r>
          </a:p>
          <a:p>
            <a:r>
              <a:rPr lang="de-DE" dirty="0">
                <a:solidFill>
                  <a:schemeClr val="bg1"/>
                </a:solidFill>
              </a:rPr>
              <a:t>Einem Nutzer wird also genau eine Berechtigungsgruppe zugeordnet und er kann nur die Tätigkeiten ausführen, die für ihn ausgerichtet sind</a:t>
            </a:r>
          </a:p>
          <a:p>
            <a:r>
              <a:rPr lang="de-DE" dirty="0">
                <a:solidFill>
                  <a:schemeClr val="bg1"/>
                </a:solidFill>
              </a:rPr>
              <a:t>Benutzer nur Grundfunktionen, Admins können dazu auch Änderungen am System und der Seite</a:t>
            </a:r>
          </a:p>
        </p:txBody>
      </p:sp>
    </p:spTree>
    <p:extLst>
      <p:ext uri="{BB962C8B-B14F-4D97-AF65-F5344CB8AC3E}">
        <p14:creationId xmlns:p14="http://schemas.microsoft.com/office/powerpoint/2010/main" val="3429796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Vorstellung des Projektes</a:t>
            </a:r>
          </a:p>
        </p:txBody>
      </p:sp>
    </p:spTree>
    <p:extLst>
      <p:ext uri="{BB962C8B-B14F-4D97-AF65-F5344CB8AC3E}">
        <p14:creationId xmlns:p14="http://schemas.microsoft.com/office/powerpoint/2010/main" val="77510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Boot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Spring Framework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Autokonfigurationen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opinionated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approach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standalone</a:t>
            </a:r>
            <a:r>
              <a:rPr lang="de-DE" dirty="0">
                <a:solidFill>
                  <a:schemeClr val="bg1"/>
                </a:solidFill>
              </a:rPr>
              <a:t> Anwendung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Erweiterungen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Spring Data JPA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Web Starter</a:t>
            </a:r>
          </a:p>
          <a:p>
            <a:pPr lvl="1"/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de-DE" dirty="0">
              <a:solidFill>
                <a:schemeClr val="bg1"/>
              </a:solidFill>
            </a:endParaRPr>
          </a:p>
          <a:p>
            <a:pPr lvl="1"/>
            <a:r>
              <a:rPr lang="de-DE" dirty="0">
                <a:solidFill>
                  <a:schemeClr val="bg1"/>
                </a:solidFill>
              </a:rPr>
              <a:t>Security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81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Projektmanagement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Erarbeitete Modelle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Qualitätssicherung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Berechtigungsverwaltung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Vorstellung des Programms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Framework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Persistenz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Darstellung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Sicherheit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Showcase Code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- Spring Data JPA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Java </a:t>
            </a:r>
            <a:r>
              <a:rPr lang="de-DE" dirty="0" err="1">
                <a:solidFill>
                  <a:schemeClr val="bg1"/>
                </a:solidFill>
              </a:rPr>
              <a:t>Persistence</a:t>
            </a:r>
            <a:r>
              <a:rPr lang="de-DE" dirty="0">
                <a:solidFill>
                  <a:schemeClr val="bg1"/>
                </a:solidFill>
              </a:rPr>
              <a:t> API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Data Access Layer (DAL)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Automatische DB-Connection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Dynamische Ausführung von </a:t>
            </a:r>
            <a:r>
              <a:rPr lang="de-DE" dirty="0" err="1">
                <a:solidFill>
                  <a:schemeClr val="bg1"/>
                </a:solidFill>
              </a:rPr>
              <a:t>Queries</a:t>
            </a:r>
            <a:endParaRPr lang="de-DE" dirty="0">
              <a:solidFill>
                <a:schemeClr val="bg1"/>
              </a:solidFill>
            </a:endParaRP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 err="1">
                <a:solidFill>
                  <a:schemeClr val="bg1"/>
                </a:solidFill>
              </a:rPr>
              <a:t>Repositories</a:t>
            </a:r>
            <a:r>
              <a:rPr lang="de-DE" dirty="0">
                <a:solidFill>
                  <a:schemeClr val="bg1"/>
                </a:solidFill>
              </a:rPr>
              <a:t> als Interfaces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Standard Abfragen vorgegeben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Benutzerdefinierte Abfragen über Schlageworte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Automatisierte Implementierung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3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Darstellung - Spring Web Starter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Rest-Service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Client-Server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Zustandslosigkeit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Caching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Einheitliche Schnittstelle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Mehrschichtige Systeme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Code on Demand</a:t>
            </a:r>
          </a:p>
          <a:p>
            <a:r>
              <a:rPr lang="de-DE" dirty="0">
                <a:solidFill>
                  <a:schemeClr val="bg1"/>
                </a:solidFill>
              </a:rPr>
              <a:t>HTTP-Protokoll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Methoden (</a:t>
            </a:r>
            <a:r>
              <a:rPr lang="de-DE" dirty="0" err="1">
                <a:solidFill>
                  <a:schemeClr val="bg1"/>
                </a:solidFill>
              </a:rPr>
              <a:t>Get</a:t>
            </a:r>
            <a:r>
              <a:rPr lang="de-DE" dirty="0">
                <a:solidFill>
                  <a:schemeClr val="bg1"/>
                </a:solidFill>
              </a:rPr>
              <a:t>, Post etc.)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Statuscode (z.B. 400 Client Fehler)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3A5ED9-6CA7-F041-A4C4-766649C825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5318" r="135" b="5734"/>
          <a:stretch/>
        </p:blipFill>
        <p:spPr>
          <a:xfrm>
            <a:off x="6480382" y="1825625"/>
            <a:ext cx="4324896" cy="39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96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HyperText</a:t>
            </a:r>
            <a:r>
              <a:rPr lang="de-DE" dirty="0">
                <a:solidFill>
                  <a:schemeClr val="bg1"/>
                </a:solidFill>
              </a:rPr>
              <a:t> Markup Language (HTML)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Definiert Inhalt einer Webseite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grundlegende Struktur fest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in Kombination mit CSS verwendet</a:t>
            </a:r>
          </a:p>
          <a:p>
            <a:endParaRPr lang="de-DE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Heutiger Standard für Webseiten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 allen gängigen Browsern kompatibel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Logischer und strukturierter Aufbau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Übersichtlichkeit, einfache Fehlersuche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Bereits Vorerfahrungen</a:t>
            </a:r>
            <a:endParaRPr lang="en-GB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411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Cascading Style Sheets (CSS)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Wird zusammen mit HTML eingesetzt 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Legt die visuelle Darstellung der verschiedenen Elemente einer Website fest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Weitestgehend unabhängig von HTML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 Greift aber auf verschiedene HTML-Elemente zu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3200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Gründe für die Verwendung von CSS: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Gestaltung der Website kann unabhängig von dessen Inhalt bearbeitet werden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HTML Seite wird übersichtlicher, kürzer und einfacher zu verstehen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Ein CSS-Dokument wirkt auf mehrere HTML-Seiten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   Zeitersparnis, Einheitliches Layout</a:t>
            </a: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Bietet eine große Auswahl an Gestaltungsmöglichkeiten</a:t>
            </a:r>
            <a:endParaRPr lang="de-DE" sz="3200" dirty="0">
              <a:solidFill>
                <a:schemeClr val="bg1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Vorerfahrungen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70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Thymleaf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Bibliothek für Darstellung (HTML,CSS etc.)</a:t>
            </a:r>
          </a:p>
          <a:p>
            <a:r>
              <a:rPr lang="de-DE" dirty="0">
                <a:solidFill>
                  <a:schemeClr val="bg1"/>
                </a:solidFill>
              </a:rPr>
              <a:t>Dynamische Inhalte auf (allen) Seiten</a:t>
            </a:r>
          </a:p>
          <a:p>
            <a:r>
              <a:rPr lang="de-DE" dirty="0">
                <a:solidFill>
                  <a:schemeClr val="bg1"/>
                </a:solidFill>
              </a:rPr>
              <a:t>Ansprechen von Model-Attributen</a:t>
            </a:r>
          </a:p>
          <a:p>
            <a:r>
              <a:rPr lang="de-DE" dirty="0">
                <a:solidFill>
                  <a:schemeClr val="bg1"/>
                </a:solidFill>
              </a:rPr>
              <a:t>Eigene, leicht verständliche Syntax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56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Sicherheit - Spring Security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Framework für Access-Control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Autorisierung </a:t>
            </a:r>
          </a:p>
          <a:p>
            <a:pPr lvl="1"/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Integration für Spring Web MVC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Unterstützt BASIC HTTP Authentifizierung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Forme-</a:t>
            </a:r>
            <a:r>
              <a:rPr lang="de-DE" dirty="0" err="1">
                <a:solidFill>
                  <a:schemeClr val="bg1"/>
                </a:solidFill>
              </a:rPr>
              <a:t>based</a:t>
            </a:r>
            <a:r>
              <a:rPr lang="de-DE" dirty="0">
                <a:solidFill>
                  <a:schemeClr val="bg1"/>
                </a:solidFill>
              </a:rPr>
              <a:t> Authentifizierung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46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205307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Aufgabenstellung des Auftraggebers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Entwicklung eines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-Management-System = Informationsquelle über die </a:t>
            </a:r>
            <a:r>
              <a:rPr lang="de-DE" dirty="0" err="1">
                <a:solidFill>
                  <a:schemeClr val="bg1"/>
                </a:solidFill>
              </a:rPr>
              <a:t>Configuration</a:t>
            </a:r>
            <a:r>
              <a:rPr lang="de-DE" dirty="0">
                <a:solidFill>
                  <a:schemeClr val="bg1"/>
                </a:solidFill>
              </a:rPr>
              <a:t> Items (CI)</a:t>
            </a:r>
          </a:p>
          <a:p>
            <a:r>
              <a:rPr lang="de-DE" dirty="0">
                <a:solidFill>
                  <a:schemeClr val="bg1"/>
                </a:solidFill>
              </a:rPr>
              <a:t>Grundfunktionen des Systems: 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übersichtliche Verwaltung von CI-Records und CI-Typen</a:t>
            </a: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	- Benutzer- und Berechtigungskontrolle anhand eines Login</a:t>
            </a:r>
          </a:p>
          <a:p>
            <a:r>
              <a:rPr lang="de-DE" dirty="0">
                <a:solidFill>
                  <a:schemeClr val="bg1"/>
                </a:solidFill>
              </a:rPr>
              <a:t>Nicht-funktionale Anforderungen: gute Bedienbarkeit, Performance, Sicherheit, Plausibilitätsprüfungen &amp; Wartbarkeit</a:t>
            </a:r>
          </a:p>
          <a:p>
            <a:r>
              <a:rPr lang="de-DE" dirty="0">
                <a:solidFill>
                  <a:schemeClr val="bg1"/>
                </a:solidFill>
              </a:rPr>
              <a:t>Umsetzung der Anforderungen: Webanwendung mit HTML und CSS gestylt, Backend anhand von Java mithilfe von Spring und </a:t>
            </a:r>
            <a:r>
              <a:rPr lang="de-DE" dirty="0" err="1">
                <a:solidFill>
                  <a:schemeClr val="bg1"/>
                </a:solidFill>
              </a:rPr>
              <a:t>Thymeleaf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64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79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Projektorganisation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Frontendteam und Backendteam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Aufgabenverteilung</a:t>
            </a:r>
          </a:p>
          <a:p>
            <a:r>
              <a:rPr lang="de-DE" dirty="0">
                <a:solidFill>
                  <a:schemeClr val="bg1"/>
                </a:solidFill>
              </a:rPr>
              <a:t>Wöchentliche Treffen des gesamten Teams</a:t>
            </a:r>
          </a:p>
          <a:p>
            <a:r>
              <a:rPr lang="de-DE" dirty="0">
                <a:solidFill>
                  <a:schemeClr val="bg1"/>
                </a:solidFill>
              </a:rPr>
              <a:t>Individuelle Meetings der Expertengruppen</a:t>
            </a:r>
          </a:p>
          <a:p>
            <a:r>
              <a:rPr lang="de-DE" dirty="0">
                <a:solidFill>
                  <a:schemeClr val="bg1"/>
                </a:solidFill>
              </a:rPr>
              <a:t>Zwischenstände in Protokoll festgehalten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31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Git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Versionierungssoftware</a:t>
            </a:r>
            <a:r>
              <a:rPr lang="de-DE" dirty="0">
                <a:solidFill>
                  <a:schemeClr val="bg1"/>
                </a:solidFill>
              </a:rPr>
              <a:t> bietet sich sehr an für das </a:t>
            </a:r>
            <a:r>
              <a:rPr lang="de-DE" dirty="0" err="1">
                <a:solidFill>
                  <a:schemeClr val="bg1"/>
                </a:solidFill>
              </a:rPr>
              <a:t>kollaborative</a:t>
            </a:r>
            <a:r>
              <a:rPr lang="de-DE" dirty="0">
                <a:solidFill>
                  <a:schemeClr val="bg1"/>
                </a:solidFill>
              </a:rPr>
              <a:t> Arbeiten an einer gemeinsamen Code-Basis</a:t>
            </a:r>
          </a:p>
          <a:p>
            <a:r>
              <a:rPr lang="de-DE" dirty="0">
                <a:solidFill>
                  <a:schemeClr val="bg1"/>
                </a:solidFill>
              </a:rPr>
              <a:t>GIT bietet sich hierfür sehr gut an mit einem Repository, das lokal auf den Rechnern der Teammitglieder kopiert wird</a:t>
            </a:r>
          </a:p>
          <a:p>
            <a:r>
              <a:rPr lang="de-DE" dirty="0">
                <a:solidFill>
                  <a:schemeClr val="bg1"/>
                </a:solidFill>
              </a:rPr>
              <a:t>Dadurch wird ermöglicht, dass das Team gemeinsam an einer Quellcode-Basis arbeiten kann ohne sich</a:t>
            </a:r>
          </a:p>
        </p:txBody>
      </p:sp>
    </p:spTree>
    <p:extLst>
      <p:ext uri="{BB962C8B-B14F-4D97-AF65-F5344CB8AC3E}">
        <p14:creationId xmlns:p14="http://schemas.microsoft.com/office/powerpoint/2010/main" val="315310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Projektphasen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C969599-8F3F-B249-B292-A6820A4D9C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282669"/>
              </p:ext>
            </p:extLst>
          </p:nvPr>
        </p:nvGraphicFramePr>
        <p:xfrm>
          <a:off x="838200" y="1825626"/>
          <a:ext cx="10515600" cy="2293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CDC85735-23A9-5649-B9AD-32F82FDA01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714" y="4254178"/>
            <a:ext cx="9840352" cy="111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1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Gründe für die Verwendung:</a:t>
            </a:r>
          </a:p>
          <a:p>
            <a:r>
              <a:rPr lang="de-DE" dirty="0">
                <a:solidFill>
                  <a:schemeClr val="bg1"/>
                </a:solidFill>
              </a:rPr>
              <a:t>Schnelle Reaktion auf Veränderungen </a:t>
            </a:r>
          </a:p>
          <a:p>
            <a:r>
              <a:rPr lang="de-DE" dirty="0">
                <a:solidFill>
                  <a:schemeClr val="bg1"/>
                </a:solidFill>
              </a:rPr>
              <a:t>Erwartung eines fertigen Produkts in kurzer Zeit</a:t>
            </a:r>
          </a:p>
          <a:p>
            <a:r>
              <a:rPr lang="de-DE" dirty="0">
                <a:solidFill>
                  <a:schemeClr val="bg1"/>
                </a:solidFill>
              </a:rPr>
              <a:t>Selbstorganisation des Teams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Vorgehensweise:</a:t>
            </a:r>
          </a:p>
          <a:p>
            <a:r>
              <a:rPr lang="de-DE" dirty="0">
                <a:solidFill>
                  <a:schemeClr val="bg1"/>
                </a:solidFill>
              </a:rPr>
              <a:t>Einteilung in Sprints mit der Länge von 1 Woche</a:t>
            </a:r>
          </a:p>
          <a:p>
            <a:r>
              <a:rPr lang="de-DE" dirty="0" err="1">
                <a:solidFill>
                  <a:schemeClr val="bg1"/>
                </a:solidFill>
              </a:rPr>
              <a:t>Product-Backlog</a:t>
            </a:r>
            <a:r>
              <a:rPr lang="de-DE" dirty="0">
                <a:solidFill>
                  <a:schemeClr val="bg1"/>
                </a:solidFill>
              </a:rPr>
              <a:t> für Anforderungen in Form einer Excel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0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Projektmanagement - </a:t>
            </a:r>
            <a:r>
              <a:rPr lang="de-DE" dirty="0" err="1">
                <a:solidFill>
                  <a:schemeClr val="bg1"/>
                </a:solidFill>
              </a:rPr>
              <a:t>Scrum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Team: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Entwicklungsteam: Gesamtes Team von 9 Personen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Product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Owner</a:t>
            </a:r>
            <a:r>
              <a:rPr lang="de-DE" dirty="0">
                <a:solidFill>
                  <a:schemeClr val="bg1"/>
                </a:solidFill>
              </a:rPr>
              <a:t> = Daniel Reimann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>
                <a:solidFill>
                  <a:schemeClr val="bg1"/>
                </a:solidFill>
              </a:rPr>
              <a:t>Scrum</a:t>
            </a:r>
            <a:r>
              <a:rPr lang="de-DE" dirty="0">
                <a:solidFill>
                  <a:schemeClr val="bg1"/>
                </a:solidFill>
              </a:rPr>
              <a:t> Master = Pascal Jung</a:t>
            </a:r>
          </a:p>
          <a:p>
            <a:pPr marL="514350" indent="-514350">
              <a:buFont typeface="+mj-lt"/>
              <a:buAutoNum type="arabicPeriod"/>
            </a:pP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25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681</Words>
  <Application>Microsoft Macintosh PowerPoint</Application>
  <PresentationFormat>Breitbild</PresentationFormat>
  <Paragraphs>165</Paragraphs>
  <Slides>26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</vt:lpstr>
      <vt:lpstr>Zero1one</vt:lpstr>
      <vt:lpstr>Agenda des Vortrags</vt:lpstr>
      <vt:lpstr>Aufgabenstellung des Auftraggebers</vt:lpstr>
      <vt:lpstr>Organisation</vt:lpstr>
      <vt:lpstr>Projektorganisation</vt:lpstr>
      <vt:lpstr>Git</vt:lpstr>
      <vt:lpstr>Projektphasen</vt:lpstr>
      <vt:lpstr>Projektmanagement - Scrum</vt:lpstr>
      <vt:lpstr>Projektmanagement - Scrum</vt:lpstr>
      <vt:lpstr>Erarbeitete Modelle</vt:lpstr>
      <vt:lpstr>Use-Case-Diagramm</vt:lpstr>
      <vt:lpstr>Klassendiagramm</vt:lpstr>
      <vt:lpstr>Entity-Relationship-Modell</vt:lpstr>
      <vt:lpstr>Qualitätssicherung</vt:lpstr>
      <vt:lpstr>Konstruktive Qualitätssicherung</vt:lpstr>
      <vt:lpstr>Organisatorische Qualitätssicherung</vt:lpstr>
      <vt:lpstr>Berechtigungsverwaltung</vt:lpstr>
      <vt:lpstr>Vorstellung des Projektes</vt:lpstr>
      <vt:lpstr>Framework - Spring Boot </vt:lpstr>
      <vt:lpstr>Framework - Spring Data JPA </vt:lpstr>
      <vt:lpstr>Darstellung - Spring Web Starter</vt:lpstr>
      <vt:lpstr>HyperText Markup Language (HTML)</vt:lpstr>
      <vt:lpstr>Cascading Style Sheets (CSS)</vt:lpstr>
      <vt:lpstr>Thymleaf</vt:lpstr>
      <vt:lpstr>Sicherheit - Spring Security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Pascal Niemann</cp:lastModifiedBy>
  <cp:revision>24</cp:revision>
  <dcterms:created xsi:type="dcterms:W3CDTF">2020-10-21T13:02:41Z</dcterms:created>
  <dcterms:modified xsi:type="dcterms:W3CDTF">2020-10-28T08:17:51Z</dcterms:modified>
</cp:coreProperties>
</file>

<file path=docProps/thumbnail.jpeg>
</file>